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6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1C2A-4649-4877-BE88-05313C21276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7BA3-8AB3-4CE4-A9DA-6BEA5245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0B26-D169-4626-A380-260089156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1715"/>
            <a:ext cx="9661661" cy="86961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howcard Gothic" panose="04020904020102020604" pitchFamily="82" charset="0"/>
              </a:rPr>
              <a:t>2</a:t>
            </a:r>
            <a:r>
              <a:rPr lang="en-US" sz="4800" baseline="30000" dirty="0">
                <a:latin typeface="Showcard Gothic" panose="04020904020102020604" pitchFamily="82" charset="0"/>
              </a:rPr>
              <a:t>nd</a:t>
            </a:r>
            <a:r>
              <a:rPr lang="en-US" sz="4800" dirty="0">
                <a:latin typeface="Showcard Gothic" panose="04020904020102020604" pitchFamily="82" charset="0"/>
              </a:rPr>
              <a:t> Grade </a:t>
            </a:r>
            <a:br>
              <a:rPr lang="en-US" sz="4800" dirty="0">
                <a:latin typeface="Showcard Gothic" panose="04020904020102020604" pitchFamily="82" charset="0"/>
              </a:rPr>
            </a:br>
            <a:r>
              <a:rPr lang="en-US" sz="4800" dirty="0">
                <a:latin typeface="Showcard Gothic" panose="04020904020102020604" pitchFamily="82" charset="0"/>
              </a:rPr>
              <a:t>Lemonade Stand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9C205-27DC-411B-A531-4C68F9ABA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1" y="1914257"/>
            <a:ext cx="9644572" cy="5710943"/>
          </a:xfrm>
        </p:spPr>
        <p:txBody>
          <a:bodyPr/>
          <a:lstStyle/>
          <a:p>
            <a:pPr algn="l"/>
            <a:r>
              <a:rPr lang="en-US" dirty="0">
                <a:latin typeface="Ink Free" panose="03080402000500000000" pitchFamily="66" charset="0"/>
              </a:rPr>
              <a:t>Welcome to 2</a:t>
            </a:r>
            <a:r>
              <a:rPr lang="en-US" baseline="30000" dirty="0">
                <a:latin typeface="Ink Free" panose="03080402000500000000" pitchFamily="66" charset="0"/>
              </a:rPr>
              <a:t>nd</a:t>
            </a:r>
            <a:r>
              <a:rPr lang="en-US" dirty="0">
                <a:latin typeface="Ink Free" panose="03080402000500000000" pitchFamily="66" charset="0"/>
              </a:rPr>
              <a:t> Grade! For your summer project you will create your own lemonade stand. You will be in charge of every part of the process. </a:t>
            </a:r>
          </a:p>
          <a:p>
            <a:pPr algn="l"/>
            <a:r>
              <a:rPr lang="en-US" b="1" u="sng" dirty="0">
                <a:latin typeface="Ink Free" panose="03080402000500000000" pitchFamily="66" charset="0"/>
              </a:rPr>
              <a:t>Lemonade Stand Checklist</a:t>
            </a:r>
          </a:p>
          <a:p>
            <a:pPr algn="l"/>
            <a:r>
              <a:rPr lang="en-US" dirty="0">
                <a:latin typeface="Ink Free" panose="03080402000500000000" pitchFamily="66" charset="0"/>
              </a:rPr>
              <a:t>	You will need to find the materials and their costs.</a:t>
            </a:r>
          </a:p>
          <a:p>
            <a:pPr algn="l"/>
            <a:r>
              <a:rPr lang="en-US" dirty="0">
                <a:latin typeface="Ink Free" panose="03080402000500000000" pitchFamily="66" charset="0"/>
              </a:rPr>
              <a:t> 	You will need to come up with a price for your lemonade.</a:t>
            </a:r>
          </a:p>
          <a:p>
            <a:pPr algn="l"/>
            <a:r>
              <a:rPr lang="en-US" dirty="0">
                <a:latin typeface="Ink Free" panose="03080402000500000000" pitchFamily="66" charset="0"/>
              </a:rPr>
              <a:t>	You will need to come up with a recipe for your lemonade. </a:t>
            </a:r>
          </a:p>
          <a:p>
            <a:pPr algn="l"/>
            <a:r>
              <a:rPr lang="en-US" dirty="0">
                <a:latin typeface="Ink Free" panose="03080402000500000000" pitchFamily="66" charset="0"/>
              </a:rPr>
              <a:t>	You will need to design your lemonade stand. </a:t>
            </a:r>
          </a:p>
          <a:p>
            <a:pPr algn="l"/>
            <a:r>
              <a:rPr lang="en-US" dirty="0">
                <a:latin typeface="Ink Free" panose="03080402000500000000" pitchFamily="66" charset="0"/>
              </a:rPr>
              <a:t>	You will need to create a poster to advertise your lemonade 	Stand. 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latin typeface="Ink Free" panose="03080402000500000000" pitchFamily="66" charset="0"/>
              </a:rPr>
              <a:t>Have fun and be creative. We are so excited to see what you come up with! 2</a:t>
            </a:r>
            <a:r>
              <a:rPr lang="en-US" baseline="30000" dirty="0">
                <a:latin typeface="Ink Free" panose="03080402000500000000" pitchFamily="66" charset="0"/>
              </a:rPr>
              <a:t>nd</a:t>
            </a:r>
            <a:r>
              <a:rPr lang="en-US" dirty="0">
                <a:latin typeface="Ink Free" panose="03080402000500000000" pitchFamily="66" charset="0"/>
              </a:rPr>
              <a:t> Grade Team!</a:t>
            </a:r>
          </a:p>
        </p:txBody>
      </p:sp>
      <p:pic>
        <p:nvPicPr>
          <p:cNvPr id="1026" name="Picture 2" descr="315 Lemonade Stand Stock Vector Illustration and Royalty Free Lemonade  Stand Clipart">
            <a:extLst>
              <a:ext uri="{FF2B5EF4-FFF2-40B4-BE49-F238E27FC236}">
                <a16:creationId xmlns:a16="http://schemas.microsoft.com/office/drawing/2014/main" id="{6903E826-C481-47BA-A196-87E0FF60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48" y="147199"/>
            <a:ext cx="1369335" cy="16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FDF2C-4AFF-4713-8FCB-C5783AC1D13E}"/>
              </a:ext>
            </a:extLst>
          </p:cNvPr>
          <p:cNvSpPr txBox="1"/>
          <p:nvPr/>
        </p:nvSpPr>
        <p:spPr>
          <a:xfrm>
            <a:off x="282011" y="1359867"/>
            <a:ext cx="82333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Ink Free" panose="03080402000500000000" pitchFamily="66" charset="0"/>
              </a:rPr>
              <a:t>Students Name: _______________________	Date: 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8929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0B26-D169-4626-A380-260089156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661661" cy="869616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Showcard Gothic" panose="04020904020102020604" pitchFamily="82" charset="0"/>
              </a:rPr>
              <a:t>2</a:t>
            </a:r>
            <a:r>
              <a:rPr lang="en-US" sz="4800" baseline="30000" dirty="0">
                <a:latin typeface="Showcard Gothic" panose="04020904020102020604" pitchFamily="82" charset="0"/>
              </a:rPr>
              <a:t>nd</a:t>
            </a:r>
            <a:r>
              <a:rPr lang="en-US" sz="4800" dirty="0">
                <a:latin typeface="Showcard Gothic" panose="04020904020102020604" pitchFamily="82" charset="0"/>
              </a:rPr>
              <a:t> Grade Lemonade Stand</a:t>
            </a:r>
          </a:p>
        </p:txBody>
      </p:sp>
      <p:pic>
        <p:nvPicPr>
          <p:cNvPr id="2050" name="Picture 2" descr="Lemon PNG">
            <a:extLst>
              <a:ext uri="{FF2B5EF4-FFF2-40B4-BE49-F238E27FC236}">
                <a16:creationId xmlns:a16="http://schemas.microsoft.com/office/drawing/2014/main" id="{0457E0BF-2ADC-440E-9197-A3EA9F0B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1311">
            <a:off x="8410076" y="-16231"/>
            <a:ext cx="1471624" cy="12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B5092-0B32-4182-A5ED-05325974D6C7}"/>
              </a:ext>
            </a:extLst>
          </p:cNvPr>
          <p:cNvSpPr txBox="1"/>
          <p:nvPr/>
        </p:nvSpPr>
        <p:spPr>
          <a:xfrm>
            <a:off x="78172" y="703265"/>
            <a:ext cx="823337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Ink Free" panose="03080402000500000000" pitchFamily="66" charset="0"/>
              </a:rPr>
              <a:t>Students Name: _______________________	Date: __________________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Ink Free" panose="03080402000500000000" pitchFamily="66" charset="0"/>
              </a:rPr>
              <a:t>Directions: </a:t>
            </a:r>
            <a:r>
              <a:rPr lang="en-US" dirty="0">
                <a:latin typeface="Ink Free" panose="03080402000500000000" pitchFamily="66" charset="0"/>
              </a:rPr>
              <a:t>Fill out this form with the information about your lemonade stand.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6C7B0-157F-4714-886F-317800466D90}"/>
              </a:ext>
            </a:extLst>
          </p:cNvPr>
          <p:cNvSpPr txBox="1"/>
          <p:nvPr/>
        </p:nvSpPr>
        <p:spPr>
          <a:xfrm>
            <a:off x="189268" y="1608283"/>
            <a:ext cx="3904168" cy="345094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howcard Gothic" panose="04020904020102020604" pitchFamily="82" charset="0"/>
              </a:rPr>
              <a:t>Materials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Write down the materials you used to make your lemonade and how much each thing cost. Then find the total for all of your materials.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	</a:t>
            </a:r>
            <a:r>
              <a:rPr lang="en-US" sz="1400" b="1" u="sng" dirty="0">
                <a:latin typeface="Ink Free" panose="03080402000500000000" pitchFamily="66" charset="0"/>
              </a:rPr>
              <a:t>MATERIALS</a:t>
            </a:r>
            <a:r>
              <a:rPr lang="en-US" sz="1400" dirty="0">
                <a:latin typeface="Ink Free" panose="03080402000500000000" pitchFamily="66" charset="0"/>
              </a:rPr>
              <a:t> 			</a:t>
            </a:r>
            <a:r>
              <a:rPr lang="en-US" sz="1400" b="1" u="sng" dirty="0">
                <a:latin typeface="Ink Free" panose="03080402000500000000" pitchFamily="66" charset="0"/>
              </a:rPr>
              <a:t>PRICE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b="1" dirty="0">
                <a:latin typeface="Ink Free" panose="03080402000500000000" pitchFamily="66" charset="0"/>
              </a:rPr>
              <a:t>________________			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b="1" dirty="0">
                <a:latin typeface="Ink Free" panose="03080402000500000000" pitchFamily="66" charset="0"/>
              </a:rPr>
              <a:t>________________			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b="1" dirty="0">
                <a:latin typeface="Ink Free" panose="03080402000500000000" pitchFamily="66" charset="0"/>
              </a:rPr>
              <a:t>________________			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b="1" dirty="0">
                <a:latin typeface="Ink Free" panose="03080402000500000000" pitchFamily="66" charset="0"/>
              </a:rPr>
              <a:t>________________			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b="1" dirty="0">
                <a:latin typeface="Ink Free" panose="03080402000500000000" pitchFamily="66" charset="0"/>
              </a:rPr>
              <a:t>________________			_________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Ink Free" panose="03080402000500000000" pitchFamily="66" charset="0"/>
              </a:rPr>
              <a:t>				   TOTAL:   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C969B-0F84-4064-98FC-7BA5AEC63C3A}"/>
              </a:ext>
            </a:extLst>
          </p:cNvPr>
          <p:cNvSpPr txBox="1"/>
          <p:nvPr/>
        </p:nvSpPr>
        <p:spPr>
          <a:xfrm>
            <a:off x="189268" y="5167345"/>
            <a:ext cx="3904168" cy="248144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howcard Gothic" panose="04020904020102020604" pitchFamily="82" charset="0"/>
              </a:rPr>
              <a:t>Lemonade Price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Decide how much you are selling your lemonade for.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Ink Free" panose="03080402000500000000" pitchFamily="66" charset="0"/>
              </a:rPr>
              <a:t>Lemonade Price: 	_________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Ink Free" panose="03080402000500000000" pitchFamily="66" charset="0"/>
              </a:rPr>
              <a:t>Solve the word problem.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Ink Free" panose="03080402000500000000" pitchFamily="66" charset="0"/>
              </a:rPr>
              <a:t>If you sold your lemonade to 3 people how much money would you make? </a:t>
            </a:r>
            <a:endParaRPr lang="en-US" sz="1400" b="1" dirty="0"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Ink Free" panose="03080402000500000000" pitchFamily="66" charset="0"/>
              </a:rPr>
              <a:t>ANSWER: 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02E54-DCD9-409A-BDDC-2F5FF344632F}"/>
              </a:ext>
            </a:extLst>
          </p:cNvPr>
          <p:cNvSpPr txBox="1"/>
          <p:nvPr/>
        </p:nvSpPr>
        <p:spPr>
          <a:xfrm>
            <a:off x="4358355" y="1594422"/>
            <a:ext cx="5510777" cy="609012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howcard Gothic" panose="04020904020102020604" pitchFamily="82" charset="0"/>
              </a:rPr>
              <a:t>Lemonade Recipe</a:t>
            </a:r>
          </a:p>
          <a:p>
            <a:r>
              <a:rPr lang="en-US" sz="1800" dirty="0">
                <a:latin typeface="Ink Free" panose="03080402000500000000" pitchFamily="66" charset="0"/>
              </a:rPr>
              <a:t>Write down the steps that you took to make your lemonade. </a:t>
            </a:r>
            <a:endParaRPr lang="en-US" b="1" u="sng" dirty="0"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Ink Free" panose="03080402000500000000" pitchFamily="66" charset="0"/>
              </a:rPr>
              <a:t>1. First, 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Ink Free" panose="03080402000500000000" pitchFamily="66" charset="0"/>
              </a:rPr>
              <a:t>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Ink Free" panose="03080402000500000000" pitchFamily="66" charset="0"/>
              </a:rPr>
              <a:t>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Ink Free" panose="03080402000500000000" pitchFamily="66" charset="0"/>
              </a:rPr>
              <a:t>2. Next, 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Ink Free" panose="03080402000500000000" pitchFamily="66" charset="0"/>
              </a:rPr>
              <a:t>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Ink Free" panose="03080402000500000000" pitchFamily="66" charset="0"/>
              </a:rPr>
              <a:t>3. T</a:t>
            </a:r>
            <a:r>
              <a:rPr lang="en-US" dirty="0">
                <a:latin typeface="Ink Free" panose="03080402000500000000" pitchFamily="66" charset="0"/>
              </a:rPr>
              <a:t>hen, 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Ink Free" panose="03080402000500000000" pitchFamily="66" charset="0"/>
              </a:rPr>
              <a:t>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Ink Free" panose="03080402000500000000" pitchFamily="66" charset="0"/>
              </a:rPr>
              <a:t>4. Last, 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Ink Free" panose="03080402000500000000" pitchFamily="66" charset="0"/>
              </a:rPr>
              <a:t>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8680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0B26-D169-4626-A380-260089156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661661" cy="869616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Showcard Gothic" panose="04020904020102020604" pitchFamily="82" charset="0"/>
              </a:rPr>
              <a:t>2</a:t>
            </a:r>
            <a:r>
              <a:rPr lang="en-US" sz="4800" baseline="30000" dirty="0">
                <a:latin typeface="Showcard Gothic" panose="04020904020102020604" pitchFamily="82" charset="0"/>
              </a:rPr>
              <a:t>nd</a:t>
            </a:r>
            <a:r>
              <a:rPr lang="en-US" sz="4800" dirty="0">
                <a:latin typeface="Showcard Gothic" panose="04020904020102020604" pitchFamily="82" charset="0"/>
              </a:rPr>
              <a:t> Grade Lemonade Stand</a:t>
            </a:r>
          </a:p>
        </p:txBody>
      </p:sp>
      <p:pic>
        <p:nvPicPr>
          <p:cNvPr id="2050" name="Picture 2" descr="Lemon PNG">
            <a:extLst>
              <a:ext uri="{FF2B5EF4-FFF2-40B4-BE49-F238E27FC236}">
                <a16:creationId xmlns:a16="http://schemas.microsoft.com/office/drawing/2014/main" id="{0457E0BF-2ADC-440E-9197-A3EA9F0B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1311">
            <a:off x="8410076" y="-16231"/>
            <a:ext cx="1471624" cy="12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B5092-0B32-4182-A5ED-05325974D6C7}"/>
              </a:ext>
            </a:extLst>
          </p:cNvPr>
          <p:cNvSpPr txBox="1"/>
          <p:nvPr/>
        </p:nvSpPr>
        <p:spPr>
          <a:xfrm>
            <a:off x="78172" y="703265"/>
            <a:ext cx="82333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Ink Free" panose="03080402000500000000" pitchFamily="66" charset="0"/>
              </a:rPr>
              <a:t>Students Name: _______________________	Date: 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02E54-DCD9-409A-BDDC-2F5FF344632F}"/>
              </a:ext>
            </a:extLst>
          </p:cNvPr>
          <p:cNvSpPr txBox="1"/>
          <p:nvPr/>
        </p:nvSpPr>
        <p:spPr>
          <a:xfrm>
            <a:off x="5095980" y="1378453"/>
            <a:ext cx="4803726" cy="634019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howcard Gothic" panose="04020904020102020604" pitchFamily="82" charset="0"/>
              </a:rPr>
              <a:t>Poster</a:t>
            </a:r>
          </a:p>
          <a:p>
            <a:r>
              <a:rPr lang="en-US" dirty="0">
                <a:latin typeface="Ink Free" panose="03080402000500000000" pitchFamily="66" charset="0"/>
              </a:rPr>
              <a:t>Create a poster to advertise your lemonade stand. </a:t>
            </a: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4F966-467E-4DAD-A2F2-EBFF9380DC87}"/>
              </a:ext>
            </a:extLst>
          </p:cNvPr>
          <p:cNvSpPr txBox="1"/>
          <p:nvPr/>
        </p:nvSpPr>
        <p:spPr>
          <a:xfrm>
            <a:off x="158696" y="1378452"/>
            <a:ext cx="4803726" cy="633679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howcard Gothic" panose="04020904020102020604" pitchFamily="82" charset="0"/>
              </a:rPr>
              <a:t>Design Your Lemonade Stand</a:t>
            </a:r>
          </a:p>
          <a:p>
            <a:r>
              <a:rPr lang="en-US" dirty="0">
                <a:latin typeface="Ink Free" panose="03080402000500000000" pitchFamily="66" charset="0"/>
              </a:rPr>
              <a:t>Draw what your dream lemonade stand would look like. </a:t>
            </a: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  <a:p>
            <a:endParaRPr lang="en-US" b="1" u="sng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6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341</Words>
  <Application>Microsoft Office PowerPoint</Application>
  <PresentationFormat>Custom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Ink Free</vt:lpstr>
      <vt:lpstr>Showcard Gothic</vt:lpstr>
      <vt:lpstr>Office Theme</vt:lpstr>
      <vt:lpstr>2nd Grade  Lemonade Stand</vt:lpstr>
      <vt:lpstr>2nd Grade Lemonade Stand</vt:lpstr>
      <vt:lpstr>2nd Grade Lemonade Stand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Grade  Lemonade Stand</dc:title>
  <dc:creator>Munera, Susana</dc:creator>
  <cp:lastModifiedBy>Jones, Roshanda</cp:lastModifiedBy>
  <cp:revision>5</cp:revision>
  <dcterms:created xsi:type="dcterms:W3CDTF">2021-05-18T12:46:50Z</dcterms:created>
  <dcterms:modified xsi:type="dcterms:W3CDTF">2021-05-20T12:58:22Z</dcterms:modified>
</cp:coreProperties>
</file>